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8" r:id="rId2"/>
    <p:sldId id="355" r:id="rId3"/>
    <p:sldId id="328" r:id="rId4"/>
    <p:sldId id="327" r:id="rId5"/>
    <p:sldId id="330" r:id="rId6"/>
    <p:sldId id="329" r:id="rId7"/>
    <p:sldId id="331" r:id="rId8"/>
    <p:sldId id="332" r:id="rId9"/>
    <p:sldId id="260" r:id="rId10"/>
    <p:sldId id="271" r:id="rId11"/>
    <p:sldId id="261" r:id="rId12"/>
    <p:sldId id="266" r:id="rId13"/>
    <p:sldId id="267" r:id="rId14"/>
    <p:sldId id="268" r:id="rId15"/>
    <p:sldId id="269" r:id="rId16"/>
    <p:sldId id="272" r:id="rId17"/>
    <p:sldId id="276" r:id="rId18"/>
    <p:sldId id="333" r:id="rId19"/>
    <p:sldId id="336" r:id="rId20"/>
    <p:sldId id="285" r:id="rId21"/>
    <p:sldId id="300" r:id="rId22"/>
    <p:sldId id="301" r:id="rId23"/>
    <p:sldId id="302" r:id="rId24"/>
    <p:sldId id="281" r:id="rId25"/>
    <p:sldId id="305" r:id="rId26"/>
    <p:sldId id="303" r:id="rId27"/>
    <p:sldId id="304" r:id="rId28"/>
    <p:sldId id="307" r:id="rId29"/>
    <p:sldId id="308" r:id="rId30"/>
    <p:sldId id="367" r:id="rId31"/>
    <p:sldId id="306" r:id="rId32"/>
    <p:sldId id="309" r:id="rId33"/>
    <p:sldId id="368" r:id="rId34"/>
    <p:sldId id="369" r:id="rId35"/>
    <p:sldId id="312" r:id="rId36"/>
    <p:sldId id="310" r:id="rId37"/>
    <p:sldId id="370" r:id="rId38"/>
    <p:sldId id="338" r:id="rId39"/>
    <p:sldId id="339" r:id="rId40"/>
    <p:sldId id="316" r:id="rId41"/>
    <p:sldId id="315" r:id="rId42"/>
    <p:sldId id="346" r:id="rId43"/>
    <p:sldId id="347" r:id="rId44"/>
    <p:sldId id="345" r:id="rId45"/>
    <p:sldId id="343" r:id="rId46"/>
    <p:sldId id="344" r:id="rId47"/>
    <p:sldId id="324" r:id="rId48"/>
    <p:sldId id="325" r:id="rId49"/>
    <p:sldId id="323" r:id="rId50"/>
    <p:sldId id="314" r:id="rId51"/>
    <p:sldId id="340" r:id="rId52"/>
    <p:sldId id="341" r:id="rId53"/>
    <p:sldId id="342" r:id="rId54"/>
    <p:sldId id="299" r:id="rId55"/>
    <p:sldId id="348" r:id="rId56"/>
    <p:sldId id="363" r:id="rId57"/>
    <p:sldId id="351" r:id="rId58"/>
    <p:sldId id="350" r:id="rId59"/>
    <p:sldId id="353" r:id="rId60"/>
    <p:sldId id="356" r:id="rId61"/>
    <p:sldId id="354" r:id="rId62"/>
    <p:sldId id="357" r:id="rId63"/>
    <p:sldId id="358" r:id="rId64"/>
    <p:sldId id="359" r:id="rId65"/>
    <p:sldId id="360" r:id="rId66"/>
    <p:sldId id="361" r:id="rId67"/>
    <p:sldId id="362" r:id="rId68"/>
    <p:sldId id="364" r:id="rId69"/>
    <p:sldId id="365" r:id="rId70"/>
    <p:sldId id="366" r:id="rId7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94660"/>
  </p:normalViewPr>
  <p:slideViewPr>
    <p:cSldViewPr snapToGrid="0">
      <p:cViewPr>
        <p:scale>
          <a:sx n="107" d="100"/>
          <a:sy n="107" d="100"/>
        </p:scale>
        <p:origin x="8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content/events/geoInt2015/LBrown_DL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research/very_deep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409.1556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5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10 </a:t>
            </a:r>
            <a:br>
              <a:rPr lang="en-US" sz="6600" dirty="0"/>
            </a:br>
            <a:r>
              <a:rPr lang="en-US" sz="6600" dirty="0"/>
              <a:t>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with modification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Feature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activation is a hard threshold: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hidden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r>
                  <a:rPr lang="en-US" dirty="0"/>
                  <a:t>Linearly separated</a:t>
                </a:r>
              </a:p>
              <a:p>
                <a:r>
                  <a:rPr lang="en-US" dirty="0"/>
                  <a:t>Each unit can learn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/>
                  <a:t>Classifies its input by being in a half space</a:t>
                </a:r>
              </a:p>
              <a:p>
                <a:r>
                  <a:rPr lang="en-US" dirty="0"/>
                  <a:t>Shape of the feature defined by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56" y="1665126"/>
            <a:ext cx="3449266" cy="3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to a Feature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unit will output a large value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large?</a:t>
                </a:r>
              </a:p>
              <a:p>
                <a:r>
                  <a:rPr lang="en-US" dirty="0"/>
                  <a:t>Recall: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maximized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should be aligned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Say that unit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feature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 for a unit describes one desirable “pattern” in the previous layer output</a:t>
                </a:r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angle between two vec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06" y="2235055"/>
            <a:ext cx="15525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 Nonlinear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19" y="1785818"/>
            <a:ext cx="6821927" cy="29894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53431" y="1655632"/>
            <a:ext cx="3674378" cy="4329817"/>
          </a:xfrm>
        </p:spPr>
        <p:txBody>
          <a:bodyPr/>
          <a:lstStyle/>
          <a:p>
            <a:r>
              <a:rPr lang="en-US" dirty="0"/>
              <a:t>Nonlinear regions</a:t>
            </a:r>
          </a:p>
          <a:p>
            <a:r>
              <a:rPr lang="en-US" dirty="0"/>
              <a:t>Build from linear regions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145E-CB47-4765-8B25-0FDC8223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works:</a:t>
            </a:r>
          </a:p>
          <a:p>
            <a:pPr lvl="1"/>
            <a:r>
              <a:rPr lang="en-US" dirty="0"/>
              <a:t>Using multiple layers dates to 1965 (</a:t>
            </a:r>
            <a:r>
              <a:rPr lang="en-US" dirty="0" err="1"/>
              <a:t>Ivakhenko</a:t>
            </a:r>
            <a:r>
              <a:rPr lang="en-US" dirty="0"/>
              <a:t> and Lapa)  </a:t>
            </a:r>
          </a:p>
          <a:p>
            <a:pPr lvl="1"/>
            <a:r>
              <a:rPr lang="en-US" dirty="0"/>
              <a:t>Convolutional networks with pooling (Fukushima, 1979)</a:t>
            </a:r>
          </a:p>
          <a:p>
            <a:pPr lvl="1"/>
            <a:r>
              <a:rPr lang="en-US" dirty="0"/>
              <a:t>Back-propagation with a CNN on MNIST (</a:t>
            </a:r>
            <a:r>
              <a:rPr lang="en-US" dirty="0" err="1"/>
              <a:t>LeCun</a:t>
            </a:r>
            <a:r>
              <a:rPr lang="en-US" dirty="0"/>
              <a:t>, 1993)</a:t>
            </a:r>
          </a:p>
          <a:p>
            <a:r>
              <a:rPr lang="en-US" dirty="0"/>
              <a:t>But, larger networks were a challenge:</a:t>
            </a:r>
          </a:p>
          <a:p>
            <a:pPr lvl="1"/>
            <a:r>
              <a:rPr lang="en-US" dirty="0"/>
              <a:t>Vanishing gradient</a:t>
            </a:r>
          </a:p>
          <a:p>
            <a:pPr lvl="1"/>
            <a:r>
              <a:rPr lang="en-US" dirty="0"/>
              <a:t>Lack of data, over-fitting</a:t>
            </a:r>
          </a:p>
          <a:p>
            <a:pPr lvl="1"/>
            <a:r>
              <a:rPr lang="en-US" dirty="0"/>
              <a:t>Computational power</a:t>
            </a:r>
          </a:p>
          <a:p>
            <a:r>
              <a:rPr lang="en-US" dirty="0" err="1"/>
              <a:t>AlexNet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and dropout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7" y="240767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586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Build more complex classification from the local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59" y="3524727"/>
            <a:ext cx="7181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a Sliding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/>
                  <a:t>Simple idea: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large if feature is present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6" y="2239462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Sliding window is similar to convolution (will make connection precise below)</a:t>
                </a:r>
              </a:p>
              <a:p>
                <a:r>
                  <a:rPr lang="en-US" dirty="0"/>
                  <a:t>Given two signals: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Typically zero pad for samples outside boundary</a:t>
                </a:r>
              </a:p>
              <a:p>
                <a:pPr lvl="1"/>
                <a:r>
                  <a:rPr lang="en-US" dirty="0"/>
                  <a:t>Output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5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=[1,2]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Number outputs = 4+2-1=5</a:t>
                </a:r>
              </a:p>
              <a:p>
                <a:r>
                  <a:rPr lang="en-US" dirty="0"/>
                  <a:t>Computations: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=2+2=4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computed via flip and shift method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Linearity</a:t>
                </a:r>
              </a:p>
              <a:p>
                <a:r>
                  <a:rPr lang="en-US" dirty="0"/>
                  <a:t>Delta function: 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Commutative: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Shifting:  Shift input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shifted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Many more:  See a signals &amp; systems class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3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</p:spPr>
            <p:txBody>
              <a:bodyPr/>
              <a:lstStyle/>
              <a:p>
                <a:r>
                  <a:rPr lang="en-US" dirty="0"/>
                  <a:t>Easily extends to higher dimensions</a:t>
                </a:r>
              </a:p>
              <a:p>
                <a:r>
                  <a:rPr lang="en-US" dirty="0"/>
                  <a:t>Given two images: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in 2D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Output size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  <a:blipFill>
                <a:blip r:embed="rId2"/>
                <a:stretch>
                  <a:fillRect l="-14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D045-F63E-4FC5-B179-C554817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Matched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we want the sliding correlation: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Given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define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matched filter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Flip horizontally and vertically</a:t>
                </a:r>
              </a:p>
              <a:p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 Sliding correlation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 Convolution with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018AD-FABB-4272-A208-9C0631F4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86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without reversal (= correlation)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0526" r="-252" b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Pre-2009, many image recognition systems worked on relatively small datasets</a:t>
            </a:r>
          </a:p>
          <a:p>
            <a:pPr lvl="1"/>
            <a:r>
              <a:rPr lang="en-US" dirty="0"/>
              <a:t>MNIST:  10 digits</a:t>
            </a:r>
          </a:p>
          <a:p>
            <a:pPr lvl="1"/>
            <a:r>
              <a:rPr lang="en-US" dirty="0"/>
              <a:t>CIFAR 10 (right)</a:t>
            </a:r>
          </a:p>
          <a:p>
            <a:pPr lvl="1"/>
            <a:r>
              <a:rPr lang="en-US" dirty="0"/>
              <a:t>CIFAR 100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Small number of classes (10-100)</a:t>
            </a:r>
          </a:p>
          <a:p>
            <a:r>
              <a:rPr lang="en-US" dirty="0"/>
              <a:t>Low resolution (</a:t>
            </a:r>
            <a:r>
              <a:rPr lang="en-US" dirty="0" err="1"/>
              <a:t>eg</a:t>
            </a:r>
            <a:r>
              <a:rPr lang="en-US" dirty="0"/>
              <a:t>. 32 x 32 x 3)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B3C6A5-6BA6-0244-91D6-2334FDB426A0}"/>
              </a:ext>
            </a:extLst>
          </p:cNvPr>
          <p:cNvSpPr/>
          <p:nvPr/>
        </p:nvSpPr>
        <p:spPr>
          <a:xfrm>
            <a:off x="10131205" y="1685365"/>
            <a:ext cx="440015" cy="1731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6A815E-7324-C24A-96DD-1F59E7B2490F}"/>
              </a:ext>
            </a:extLst>
          </p:cNvPr>
          <p:cNvSpPr/>
          <p:nvPr/>
        </p:nvSpPr>
        <p:spPr>
          <a:xfrm>
            <a:off x="8562382" y="3416899"/>
            <a:ext cx="2008838" cy="4036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17C87-365A-824E-9D88-D6F9F0123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DF6C7-2FA5-F743-8B0E-3A6A89848F5E}"/>
              </a:ext>
            </a:extLst>
          </p:cNvPr>
          <p:cNvSpPr/>
          <p:nvPr/>
        </p:nvSpPr>
        <p:spPr>
          <a:xfrm>
            <a:off x="1776100" y="1506071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B8313-1D14-E345-9ADB-5C0EB9501412}"/>
              </a:ext>
            </a:extLst>
          </p:cNvPr>
          <p:cNvSpPr/>
          <p:nvPr/>
        </p:nvSpPr>
        <p:spPr>
          <a:xfrm>
            <a:off x="5076232" y="1613928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46818-E053-5242-AC9A-57097F8EABBB}"/>
              </a:ext>
            </a:extLst>
          </p:cNvPr>
          <p:cNvSpPr/>
          <p:nvPr/>
        </p:nvSpPr>
        <p:spPr>
          <a:xfrm>
            <a:off x="8562382" y="1685365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D3BE-1DEA-794B-9213-3A48ABEDA604}"/>
              </a:ext>
            </a:extLst>
          </p:cNvPr>
          <p:cNvSpPr/>
          <p:nvPr/>
        </p:nvSpPr>
        <p:spPr>
          <a:xfrm>
            <a:off x="1776099" y="1506070"/>
            <a:ext cx="1181413" cy="13657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D46BABE-D079-3D48-B2AF-0B2397F3C4FD}"/>
              </a:ext>
            </a:extLst>
          </p:cNvPr>
          <p:cNvSpPr/>
          <p:nvPr/>
        </p:nvSpPr>
        <p:spPr>
          <a:xfrm>
            <a:off x="2851864" y="2762475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8EAA-88C3-084A-95EF-4FDACDC5ED95}"/>
              </a:ext>
            </a:extLst>
          </p:cNvPr>
          <p:cNvSpPr/>
          <p:nvPr/>
        </p:nvSpPr>
        <p:spPr>
          <a:xfrm>
            <a:off x="6144089" y="1613929"/>
            <a:ext cx="534549" cy="17315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CFAD8A-4A9B-BC41-B7B5-BBF13CDC58CC}"/>
              </a:ext>
            </a:extLst>
          </p:cNvPr>
          <p:cNvSpPr/>
          <p:nvPr/>
        </p:nvSpPr>
        <p:spPr>
          <a:xfrm>
            <a:off x="6398525" y="3107897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2CC12-26A6-F34D-AF9C-974B6A20D6DD}"/>
              </a:ext>
            </a:extLst>
          </p:cNvPr>
          <p:cNvSpPr/>
          <p:nvPr/>
        </p:nvSpPr>
        <p:spPr>
          <a:xfrm>
            <a:off x="5076232" y="2871787"/>
            <a:ext cx="1067857" cy="473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5648E-D6C6-E84C-8944-9BB44090D502}"/>
              </a:ext>
            </a:extLst>
          </p:cNvPr>
          <p:cNvSpPr/>
          <p:nvPr/>
        </p:nvSpPr>
        <p:spPr>
          <a:xfrm>
            <a:off x="5069150" y="1613927"/>
            <a:ext cx="1074940" cy="12578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3307D7-00AC-F14A-BCCD-4472BD245924}"/>
              </a:ext>
            </a:extLst>
          </p:cNvPr>
          <p:cNvSpPr txBox="1"/>
          <p:nvPr/>
        </p:nvSpPr>
        <p:spPr>
          <a:xfrm>
            <a:off x="3211948" y="842963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A61B5-65DB-124B-8AE7-C528F2AB6031}"/>
              </a:ext>
            </a:extLst>
          </p:cNvPr>
          <p:cNvSpPr txBox="1"/>
          <p:nvPr/>
        </p:nvSpPr>
        <p:spPr>
          <a:xfrm>
            <a:off x="1506431" y="842963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Valid region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0E8EEB-491B-3C4C-B379-83F33A5094F4}"/>
              </a:ext>
            </a:extLst>
          </p:cNvPr>
          <p:cNvSpPr txBox="1"/>
          <p:nvPr/>
        </p:nvSpPr>
        <p:spPr>
          <a:xfrm>
            <a:off x="5655240" y="842963"/>
            <a:ext cx="581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depends on both inside and outside boundary pixels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BE498-153B-B141-A335-CD4EC73F562E}"/>
              </a:ext>
            </a:extLst>
          </p:cNvPr>
          <p:cNvCxnSpPr>
            <a:stCxn id="22" idx="2"/>
          </p:cNvCxnSpPr>
          <p:nvPr/>
        </p:nvCxnSpPr>
        <p:spPr>
          <a:xfrm>
            <a:off x="2179148" y="1212295"/>
            <a:ext cx="187657" cy="659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CE66F1-27D8-7C4C-84DC-A8FBD02DB7E8}"/>
              </a:ext>
            </a:extLst>
          </p:cNvPr>
          <p:cNvCxnSpPr>
            <a:stCxn id="21" idx="2"/>
          </p:cNvCxnSpPr>
          <p:nvPr/>
        </p:nvCxnSpPr>
        <p:spPr>
          <a:xfrm flipH="1">
            <a:off x="3130957" y="1212295"/>
            <a:ext cx="735016" cy="1030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D3F13E-43ED-4643-BEC6-A815AA968FAF}"/>
              </a:ext>
            </a:extLst>
          </p:cNvPr>
          <p:cNvCxnSpPr/>
          <p:nvPr/>
        </p:nvCxnSpPr>
        <p:spPr>
          <a:xfrm flipH="1">
            <a:off x="6411363" y="1212295"/>
            <a:ext cx="1632500" cy="103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4B38E5-135F-8542-B68C-3D0BC4833848}"/>
              </a:ext>
            </a:extLst>
          </p:cNvPr>
          <p:cNvCxnSpPr/>
          <p:nvPr/>
        </p:nvCxnSpPr>
        <p:spPr>
          <a:xfrm>
            <a:off x="10351212" y="1376364"/>
            <a:ext cx="0" cy="86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6060E-E131-C24F-B374-4C7DD3C1D5FE}"/>
              </a:ext>
            </a:extLst>
          </p:cNvPr>
          <p:cNvSpPr/>
          <p:nvPr/>
        </p:nvSpPr>
        <p:spPr>
          <a:xfrm>
            <a:off x="8570092" y="1685364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3E5DD3-2CCD-9147-AF0F-3A1880728FE4}"/>
              </a:ext>
            </a:extLst>
          </p:cNvPr>
          <p:cNvSpPr/>
          <p:nvPr/>
        </p:nvSpPr>
        <p:spPr>
          <a:xfrm>
            <a:off x="9637949" y="1685365"/>
            <a:ext cx="534549" cy="17315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7DF74E-B81F-6D4A-9574-BDB915A9316A}"/>
              </a:ext>
            </a:extLst>
          </p:cNvPr>
          <p:cNvSpPr/>
          <p:nvPr/>
        </p:nvSpPr>
        <p:spPr>
          <a:xfrm>
            <a:off x="8570092" y="2943223"/>
            <a:ext cx="1067857" cy="473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268E66-4C43-A04D-B89D-F614FF1F2850}"/>
              </a:ext>
            </a:extLst>
          </p:cNvPr>
          <p:cNvSpPr/>
          <p:nvPr/>
        </p:nvSpPr>
        <p:spPr>
          <a:xfrm>
            <a:off x="8563010" y="1685363"/>
            <a:ext cx="1074940" cy="12578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89D7172-8AEB-124C-9D7A-F9AFE0C74C08}"/>
              </a:ext>
            </a:extLst>
          </p:cNvPr>
          <p:cNvSpPr/>
          <p:nvPr/>
        </p:nvSpPr>
        <p:spPr>
          <a:xfrm>
            <a:off x="10078161" y="3345462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560995-E0AB-054E-9892-499BCE74050C}"/>
              </a:ext>
            </a:extLst>
          </p:cNvPr>
          <p:cNvSpPr txBox="1"/>
          <p:nvPr/>
        </p:nvSpPr>
        <p:spPr>
          <a:xfrm>
            <a:off x="3211948" y="3635926"/>
            <a:ext cx="12080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Filter mask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C4B909-35A1-CC4A-8258-B3B50569E4CC}"/>
              </a:ext>
            </a:extLst>
          </p:cNvPr>
          <p:cNvCxnSpPr/>
          <p:nvPr/>
        </p:nvCxnSpPr>
        <p:spPr>
          <a:xfrm flipH="1" flipV="1">
            <a:off x="3130957" y="3000040"/>
            <a:ext cx="498068" cy="61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66DB82-F362-3A47-BE24-078CCF4DA727}"/>
              </a:ext>
            </a:extLst>
          </p:cNvPr>
          <p:cNvSpPr txBox="1"/>
          <p:nvPr/>
        </p:nvSpPr>
        <p:spPr>
          <a:xfrm>
            <a:off x="1885950" y="4729163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“valid”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FF33B-A4BB-1940-B770-3780E81093D9}"/>
              </a:ext>
            </a:extLst>
          </p:cNvPr>
          <p:cNvSpPr txBox="1"/>
          <p:nvPr/>
        </p:nvSpPr>
        <p:spPr>
          <a:xfrm>
            <a:off x="5454217" y="4729163"/>
            <a:ext cx="87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“same”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CE642B-8DD7-3742-B175-7D04356A8517}"/>
              </a:ext>
            </a:extLst>
          </p:cNvPr>
          <p:cNvSpPr txBox="1"/>
          <p:nvPr/>
        </p:nvSpPr>
        <p:spPr>
          <a:xfrm>
            <a:off x="9030077" y="469655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“full”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433EB4-3D52-7048-9940-6DE1BF8CCAAA}"/>
              </a:ext>
            </a:extLst>
          </p:cNvPr>
          <p:cNvSpPr txBox="1"/>
          <p:nvPr/>
        </p:nvSpPr>
        <p:spPr>
          <a:xfrm>
            <a:off x="2050183" y="33454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N-K+1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AE0FC8-D41F-8D40-939F-67EF7B1C18CD}"/>
              </a:ext>
            </a:extLst>
          </p:cNvPr>
          <p:cNvSpPr txBox="1"/>
          <p:nvPr/>
        </p:nvSpPr>
        <p:spPr>
          <a:xfrm>
            <a:off x="2944928" y="33348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7E4391-35F3-754D-88AD-148C57702987}"/>
              </a:ext>
            </a:extLst>
          </p:cNvPr>
          <p:cNvCxnSpPr>
            <a:cxnSpLocks/>
          </p:cNvCxnSpPr>
          <p:nvPr/>
        </p:nvCxnSpPr>
        <p:spPr>
          <a:xfrm flipV="1">
            <a:off x="1752208" y="3723222"/>
            <a:ext cx="1168829" cy="1063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286DA8-AB6A-1442-BB92-C7E2AB1552DC}"/>
              </a:ext>
            </a:extLst>
          </p:cNvPr>
          <p:cNvCxnSpPr>
            <a:cxnSpLocks/>
          </p:cNvCxnSpPr>
          <p:nvPr/>
        </p:nvCxnSpPr>
        <p:spPr>
          <a:xfrm>
            <a:off x="2833806" y="3648171"/>
            <a:ext cx="5271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BC3E89-4C37-2A4E-B249-6B1653510983}"/>
              </a:ext>
            </a:extLst>
          </p:cNvPr>
          <p:cNvSpPr txBox="1"/>
          <p:nvPr/>
        </p:nvSpPr>
        <p:spPr>
          <a:xfrm>
            <a:off x="2407813" y="386709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E0EE48-2DB8-FF49-B9F0-751DF4273056}"/>
              </a:ext>
            </a:extLst>
          </p:cNvPr>
          <p:cNvCxnSpPr>
            <a:cxnSpLocks/>
          </p:cNvCxnSpPr>
          <p:nvPr/>
        </p:nvCxnSpPr>
        <p:spPr>
          <a:xfrm flipV="1">
            <a:off x="1752208" y="4243547"/>
            <a:ext cx="1550763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5E8C6-430C-9746-8BFB-BD0385392C89}"/>
              </a:ext>
            </a:extLst>
          </p:cNvPr>
          <p:cNvCxnSpPr>
            <a:cxnSpLocks/>
          </p:cNvCxnSpPr>
          <p:nvPr/>
        </p:nvCxnSpPr>
        <p:spPr>
          <a:xfrm flipV="1">
            <a:off x="5069150" y="4255486"/>
            <a:ext cx="1550763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6387D37-6419-F347-9BED-885E3B180EA2}"/>
              </a:ext>
            </a:extLst>
          </p:cNvPr>
          <p:cNvSpPr txBox="1"/>
          <p:nvPr/>
        </p:nvSpPr>
        <p:spPr>
          <a:xfrm>
            <a:off x="5748129" y="388615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39ED8B-7B1C-FC4C-A582-8253A0D83877}"/>
              </a:ext>
            </a:extLst>
          </p:cNvPr>
          <p:cNvCxnSpPr>
            <a:cxnSpLocks/>
          </p:cNvCxnSpPr>
          <p:nvPr/>
        </p:nvCxnSpPr>
        <p:spPr>
          <a:xfrm>
            <a:off x="8570092" y="4287262"/>
            <a:ext cx="2001128" cy="16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31336D-58DC-3941-825C-811055C05CBD}"/>
              </a:ext>
            </a:extLst>
          </p:cNvPr>
          <p:cNvSpPr txBox="1"/>
          <p:nvPr/>
        </p:nvSpPr>
        <p:spPr>
          <a:xfrm>
            <a:off x="9292737" y="3946314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N+K-1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8DE429-4702-8E48-9C3C-8F091B5B0B39}"/>
              </a:ext>
            </a:extLst>
          </p:cNvPr>
          <p:cNvSpPr txBox="1"/>
          <p:nvPr/>
        </p:nvSpPr>
        <p:spPr>
          <a:xfrm>
            <a:off x="497029" y="5620129"/>
            <a:ext cx="114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with convolution with reversal, the boundary effect will be observed at the top and left sides (see </a:t>
            </a:r>
            <a:r>
              <a:rPr lang="en-US" dirty="0" err="1"/>
              <a:t>demo_conv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751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7E56-D254-4E7D-8DAC-D5F87DB2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2D Example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</p:spPr>
            <p:txBody>
              <a:bodyPr/>
              <a:lstStyle/>
              <a:p>
                <a:r>
                  <a:rPr lang="en-US" dirty="0"/>
                  <a:t>Kernel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convolution in valid region</a:t>
                </a:r>
              </a:p>
              <a:p>
                <a:r>
                  <a:rPr lang="en-US" dirty="0"/>
                  <a:t>Partially compute in class</a:t>
                </a:r>
              </a:p>
              <a:p>
                <a:r>
                  <a:rPr lang="en-US" dirty="0"/>
                  <a:t>Finish on your own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  <a:blipFill>
                <a:blip r:embed="rId2"/>
                <a:stretch>
                  <a:fillRect l="-2564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3BC0-50B3-4CAA-A5E0-DE6CEA69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3250FF89-6C02-45C2-87B6-A1AA24C4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29" y="1628399"/>
            <a:ext cx="3687515" cy="2692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F53ED-718D-4E1A-BDFE-A59A71BA8BAE}"/>
              </a:ext>
            </a:extLst>
          </p:cNvPr>
          <p:cNvSpPr txBox="1"/>
          <p:nvPr/>
        </p:nvSpPr>
        <p:spPr>
          <a:xfrm>
            <a:off x="2889637" y="4948014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https://stats.stackexchange.com/questions/199702/1d-convolution-in-neural-networks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253631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an image</a:t>
            </a:r>
          </a:p>
          <a:p>
            <a:r>
              <a:rPr lang="en-US" dirty="0"/>
              <a:t>Use </a:t>
            </a:r>
            <a:r>
              <a:rPr lang="en-US" dirty="0" err="1"/>
              <a:t>skimage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Many routines for image processing</a:t>
            </a:r>
          </a:p>
          <a:p>
            <a:r>
              <a:rPr lang="en-US" dirty="0"/>
              <a:t>Also need </a:t>
            </a:r>
            <a:r>
              <a:rPr lang="en-US" dirty="0" err="1"/>
              <a:t>scipy</a:t>
            </a:r>
            <a:r>
              <a:rPr lang="en-US" dirty="0"/>
              <a:t> signal package</a:t>
            </a:r>
          </a:p>
          <a:p>
            <a:endParaRPr lang="en-US" dirty="0"/>
          </a:p>
          <a:p>
            <a:pPr marL="292608" lvl="1" indent="0">
              <a:buNone/>
            </a:pPr>
            <a:r>
              <a:rPr lang="en-US" dirty="0"/>
              <a:t>import </a:t>
            </a:r>
            <a:r>
              <a:rPr lang="en-US" dirty="0" err="1"/>
              <a:t>scipy.signal</a:t>
            </a:r>
            <a:endParaRPr lang="en-US" dirty="0"/>
          </a:p>
          <a:p>
            <a:pPr marL="292608" lvl="1" indent="0">
              <a:buNone/>
            </a:pPr>
            <a:r>
              <a:rPr lang="en-US" dirty="0"/>
              <a:t>import </a:t>
            </a:r>
            <a:r>
              <a:rPr lang="en-US" dirty="0" err="1"/>
              <a:t>skimage.data</a:t>
            </a:r>
            <a:endParaRPr lang="en-US" dirty="0"/>
          </a:p>
          <a:p>
            <a:r>
              <a:rPr lang="en-US" dirty="0"/>
              <a:t>Convolution:</a:t>
            </a:r>
          </a:p>
          <a:p>
            <a:pPr marL="0" indent="0">
              <a:buNone/>
            </a:pPr>
            <a:r>
              <a:rPr lang="en-US" dirty="0"/>
              <a:t>scipy.signal.convolve2d(</a:t>
            </a:r>
            <a:r>
              <a:rPr lang="en-US" dirty="0" err="1"/>
              <a:t>im</a:t>
            </a:r>
            <a:r>
              <a:rPr lang="en-US" dirty="0"/>
              <a:t>, G, mode='valid')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convolution for averaging with different boundary options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2610D0-294C-5344-A69E-9EB6310E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111" y="1539505"/>
            <a:ext cx="5700178" cy="14174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6" y="4560343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111" y="2956956"/>
            <a:ext cx="5364418" cy="1603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37F-16C1-BF40-B9AA-02DEA41A7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111" y="4579562"/>
            <a:ext cx="5535963" cy="22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with different window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2" y="2719202"/>
            <a:ext cx="8175511" cy="26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Averaging vs. Gaussian Filtering for Noise Removal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filter: Using 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to control the amount of  blurring</a:t>
                </a:r>
              </a:p>
              <a:p>
                <a:pPr marL="0" indent="0">
                  <a:buNone/>
                </a:pPr>
                <a:r>
                  <a:rPr lang="en-US" dirty="0"/>
                  <a:t>     Window size K&gt;= 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5" y="1537611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9839795" y="1667151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9x9 Gaussian</a:t>
            </a:r>
            <a:br>
              <a:rPr lang="en-US" dirty="0"/>
            </a:br>
            <a:r>
              <a:rPr lang="en-US" dirty="0"/>
              <a:t>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45" y="2995292"/>
            <a:ext cx="8409239" cy="28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filter (edge detection)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image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from white to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from black to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using Sobel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674318-E9BC-1447-B3FB-26DEEB28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0" y="2142274"/>
            <a:ext cx="4682177" cy="13287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F66A1-B1C8-F74A-93D4-BC01EF3D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" y="1423050"/>
            <a:ext cx="6962906" cy="2296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96B91-87DF-DB49-A935-03BD12F7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80" y="3597598"/>
            <a:ext cx="6962906" cy="229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3F58D-2469-F94E-A7A6-2D7534EB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22070"/>
            <a:ext cx="4785756" cy="994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F0079-1BE1-E24B-B9D1-0A6BB7D24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597598"/>
            <a:ext cx="2121532" cy="475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83F27-3F53-3D48-AF0C-5A5E09AA9A09}"/>
              </a:ext>
            </a:extLst>
          </p:cNvPr>
          <p:cNvSpPr txBox="1"/>
          <p:nvPr/>
        </p:nvSpPr>
        <p:spPr>
          <a:xfrm>
            <a:off x="7315200" y="4168239"/>
            <a:ext cx="44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Conv. without reversal (first flipping the filter)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0777C-5233-3A40-AAFC-C23FCE4A7B28}"/>
              </a:ext>
            </a:extLst>
          </p:cNvPr>
          <p:cNvSpPr txBox="1"/>
          <p:nvPr/>
        </p:nvSpPr>
        <p:spPr>
          <a:xfrm>
            <a:off x="7210886" y="1512569"/>
            <a:ext cx="391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Conv. with </a:t>
            </a:r>
            <a:r>
              <a:rPr lang="en-US" dirty="0" err="1"/>
              <a:t>reverval</a:t>
            </a:r>
            <a:r>
              <a:rPr lang="en-US" dirty="0"/>
              <a:t> (using original filter)</a:t>
            </a:r>
          </a:p>
        </p:txBody>
      </p:sp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285749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42" name="Picture 2" descr="Image result for alexnet">
            <a:extLst>
              <a:ext uri="{FF2B5EF4-FFF2-40B4-BE49-F238E27FC236}">
                <a16:creationId xmlns:a16="http://schemas.microsoft.com/office/drawing/2014/main" id="{89DD626F-64FA-484F-9CBF-47CD4116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9" y="1478574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3648005" y="1892140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6243228" y="3529521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2175387" y="4424516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5639046" y="442451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374" y="1539277"/>
            <a:ext cx="3893574" cy="4329817"/>
          </a:xfrm>
        </p:spPr>
        <p:txBody>
          <a:bodyPr>
            <a:normAutofit/>
          </a:bodyPr>
          <a:lstStyle/>
          <a:p>
            <a:r>
              <a:rPr lang="en-US" dirty="0"/>
              <a:t>Alex Net example</a:t>
            </a:r>
          </a:p>
          <a:p>
            <a:r>
              <a:rPr lang="en-US" dirty="0"/>
              <a:t>Each convolutional layer has:</a:t>
            </a:r>
          </a:p>
          <a:p>
            <a:pPr lvl="1"/>
            <a:r>
              <a:rPr lang="en-US" dirty="0"/>
              <a:t>2D convolution</a:t>
            </a:r>
          </a:p>
          <a:p>
            <a:pPr lvl="1"/>
            <a:r>
              <a:rPr lang="en-US" dirty="0"/>
              <a:t>Activation (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Pooling or sub-sampling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algorithms need better data</a:t>
            </a:r>
          </a:p>
          <a:p>
            <a:r>
              <a:rPr lang="en-US" dirty="0"/>
              <a:t>Build a large-scale image dataset </a:t>
            </a:r>
          </a:p>
          <a:p>
            <a:r>
              <a:rPr lang="en-US" dirty="0"/>
              <a:t>2009 CVPR paper: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mechanical </a:t>
            </a:r>
            <a:r>
              <a:rPr lang="en-US" dirty="0" err="1"/>
              <a:t>turk</a:t>
            </a:r>
            <a:endParaRPr lang="en-US" dirty="0"/>
          </a:p>
          <a:p>
            <a:pPr lvl="1"/>
            <a:r>
              <a:rPr lang="en-US" dirty="0"/>
              <a:t>Much larger scale than any previous </a:t>
            </a:r>
          </a:p>
          <a:p>
            <a:r>
              <a:rPr lang="en-US" dirty="0"/>
              <a:t>Hierarchical categories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49" y="889222"/>
            <a:ext cx="6240411" cy="4189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Inputs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 and outputs are images with multiple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Number of channels also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depth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Can be described as tensors</a:t>
                </a:r>
              </a:p>
              <a:p>
                <a:r>
                  <a:rPr lang="en-US" dirty="0"/>
                  <a:t>Input tensor,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input image size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 number of input channels</a:t>
                </a:r>
              </a:p>
              <a:p>
                <a:r>
                  <a:rPr lang="en-US" dirty="0"/>
                  <a:t>Output tensor,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output image size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= number of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28" y="2291714"/>
            <a:ext cx="5421293" cy="29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with Multiple Channels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and bias: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Weight tensor,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Bias vector,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4F91-EB0D-4316-AA29-289457A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Sub-Sampling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36FF-9DD8-435F-8B17-3E4B31CB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typically followed by activation and pooling </a:t>
            </a:r>
          </a:p>
          <a:p>
            <a:r>
              <a:rPr lang="en-US" dirty="0"/>
              <a:t>Activation, typically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Zeros out negative values </a:t>
            </a:r>
          </a:p>
          <a:p>
            <a:r>
              <a:rPr lang="en-US" dirty="0"/>
              <a:t>Sub-sampling </a:t>
            </a:r>
          </a:p>
          <a:p>
            <a:pPr lvl="1"/>
            <a:r>
              <a:rPr lang="en-US" dirty="0" err="1"/>
              <a:t>Downsample</a:t>
            </a:r>
            <a:r>
              <a:rPr lang="en-US" dirty="0"/>
              <a:t> output after activation</a:t>
            </a:r>
          </a:p>
          <a:p>
            <a:pPr lvl="1"/>
            <a:r>
              <a:rPr lang="en-US" dirty="0"/>
              <a:t>Different methods (striding, sub-sampling or max-pooling)</a:t>
            </a:r>
          </a:p>
          <a:p>
            <a:pPr lvl="1"/>
            <a:r>
              <a:rPr lang="en-US" dirty="0"/>
              <a:t>Output combines local features from adjacent regions</a:t>
            </a:r>
          </a:p>
          <a:p>
            <a:pPr lvl="1"/>
            <a:r>
              <a:rPr lang="en-US" dirty="0"/>
              <a:t>Creates more complex features over wider areas</a:t>
            </a:r>
          </a:p>
          <a:p>
            <a:r>
              <a:rPr lang="en-US" dirty="0"/>
              <a:t>Details for sub-sampling not covered in this class</a:t>
            </a:r>
          </a:p>
          <a:p>
            <a:pPr lvl="1"/>
            <a:r>
              <a:rPr lang="en-US" dirty="0"/>
              <a:t>See web for more info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6B53-8F38-4F9B-B6C5-1629B14B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7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 exploits translational invariance</a:t>
            </a:r>
          </a:p>
          <a:p>
            <a:pPr lvl="1"/>
            <a:r>
              <a:rPr lang="en-US" dirty="0"/>
              <a:t>Same features is scanned over whole image</a:t>
            </a:r>
          </a:p>
          <a:p>
            <a:r>
              <a:rPr lang="en-US" dirty="0"/>
              <a:t>Greatly reduces number of parameters</a:t>
            </a:r>
          </a:p>
          <a:p>
            <a:pPr lvl="1"/>
            <a:r>
              <a:rPr lang="en-US" dirty="0"/>
              <a:t>Nin input channels of size M1xN1, </a:t>
            </a:r>
            <a:r>
              <a:rPr lang="en-US" dirty="0" err="1"/>
              <a:t>Nout</a:t>
            </a:r>
            <a:r>
              <a:rPr lang="en-US" dirty="0"/>
              <a:t> output channels with size M2xN2</a:t>
            </a:r>
          </a:p>
          <a:p>
            <a:pPr lvl="1"/>
            <a:r>
              <a:rPr lang="en-US" dirty="0"/>
              <a:t>Fully connected network: Nin*</a:t>
            </a:r>
            <a:r>
              <a:rPr lang="en-US" dirty="0" err="1"/>
              <a:t>Nout</a:t>
            </a:r>
            <a:r>
              <a:rPr lang="en-US" dirty="0"/>
              <a:t>*M1*N1*M2*N2+Nout*M2*N2</a:t>
            </a:r>
          </a:p>
          <a:p>
            <a:pPr lvl="1"/>
            <a:r>
              <a:rPr lang="en-US" dirty="0"/>
              <a:t>Convolutional network with K1xK2 filter: Nin*</a:t>
            </a:r>
            <a:r>
              <a:rPr lang="en-US" dirty="0" err="1"/>
              <a:t>Nout</a:t>
            </a:r>
            <a:r>
              <a:rPr lang="en-US" dirty="0"/>
              <a:t>*K1*K2+Nout</a:t>
            </a:r>
          </a:p>
          <a:p>
            <a:r>
              <a:rPr lang="en-US" dirty="0"/>
              <a:t>Example:  Consider first layer in </a:t>
            </a:r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/>
              <a:t>32 x 32  image (1 channel) to 6 channels using 5 x 5 filters</a:t>
            </a:r>
          </a:p>
          <a:p>
            <a:pPr lvl="1"/>
            <a:r>
              <a:rPr lang="en-US" dirty="0"/>
              <a:t>Creates 6 x 28 x 28 outputs (keeping only the valid region)</a:t>
            </a:r>
          </a:p>
          <a:p>
            <a:pPr lvl="1"/>
            <a:r>
              <a:rPr lang="en-US" dirty="0"/>
              <a:t>Fully connected would require 32 x 32 x 6 x 28 x 28 + 6 x 28 x 28 = 4.9 million parameters!</a:t>
            </a:r>
          </a:p>
          <a:p>
            <a:pPr lvl="1"/>
            <a:r>
              <a:rPr lang="en-US" dirty="0"/>
              <a:t>Convolutional layer requires only 6 x 5 x 5 + 6 = 156 parameters </a:t>
            </a:r>
          </a:p>
          <a:p>
            <a:pPr lvl="1"/>
            <a:r>
              <a:rPr lang="en-US" dirty="0"/>
              <a:t>Reserve fully connected layers for last few layers (for non-image output such as classification).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33682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</a:t>
            </a:r>
          </a:p>
          <a:p>
            <a:r>
              <a:rPr lang="en-US" dirty="0"/>
              <a:t>First year of competition in 2010 </a:t>
            </a:r>
          </a:p>
          <a:p>
            <a:r>
              <a:rPr lang="en-US" dirty="0"/>
              <a:t>Many developers tried their algorithms</a:t>
            </a:r>
          </a:p>
          <a:p>
            <a:r>
              <a:rPr lang="en-US" dirty="0"/>
              <a:t>Many challenges:</a:t>
            </a:r>
          </a:p>
          <a:p>
            <a:pPr lvl="1"/>
            <a:r>
              <a:rPr lang="en-US" dirty="0"/>
              <a:t>Objects in variety of positions, lighting</a:t>
            </a:r>
          </a:p>
          <a:p>
            <a:pPr lvl="1"/>
            <a:r>
              <a:rPr lang="en-US" dirty="0"/>
              <a:t>Occlusions</a:t>
            </a:r>
          </a:p>
          <a:p>
            <a:pPr lvl="1"/>
            <a:r>
              <a:rPr lang="en-US" dirty="0"/>
              <a:t>Fine-grained categories</a:t>
            </a:r>
            <a:br>
              <a:rPr lang="en-US" dirty="0"/>
            </a:br>
            <a:r>
              <a:rPr lang="en-US" dirty="0"/>
              <a:t>(e.g. African elephants vs. Indian elephants)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61" y="1594329"/>
            <a:ext cx="4852988" cy="38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948" y="153927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What do these learned features look like?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4" y="2185758"/>
            <a:ext cx="5320678" cy="23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785299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26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/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15.3%, 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75" y="1212043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96CBF-461E-4954-80F8-FB7495AD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10" y="3125754"/>
            <a:ext cx="5235006" cy="159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234E8-6C3F-4662-AA02-743881766DAA}"/>
              </a:ext>
            </a:extLst>
          </p:cNvPr>
          <p:cNvSpPr txBox="1"/>
          <p:nvPr/>
        </p:nvSpPr>
        <p:spPr>
          <a:xfrm>
            <a:off x="6298163" y="5169159"/>
            <a:ext cx="5568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Speed up on 2012 ImageNet winner using Nvidia Tesla K40</a:t>
            </a:r>
          </a:p>
          <a:p>
            <a:r>
              <a:rPr lang="en-US" sz="1400" dirty="0"/>
              <a:t>From </a:t>
            </a:r>
            <a:r>
              <a:rPr lang="en-US" sz="1400" dirty="0">
                <a:hlinkClick r:id="rId3"/>
              </a:rPr>
              <a:t>http://www.nvidia.com/content/events/geoInt2015/LBrown_DL.pdf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Much faster results available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227" y="929512"/>
            <a:ext cx="2324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78916" y="424669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62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Visual Geometry Group</a:t>
            </a:r>
          </a:p>
          <a:p>
            <a:pPr lvl="1"/>
            <a:r>
              <a:rPr lang="en-US" dirty="0"/>
              <a:t>Oxford, UK</a:t>
            </a:r>
          </a:p>
          <a:p>
            <a:pPr lvl="1"/>
            <a:endParaRPr lang="en-US" dirty="0"/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Remains a very good network</a:t>
            </a:r>
          </a:p>
          <a:p>
            <a:endParaRPr lang="en-US" dirty="0"/>
          </a:p>
          <a:p>
            <a:r>
              <a:rPr lang="en-US" dirty="0"/>
              <a:t>Will load this network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16" y="1771988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374432" y="3704185"/>
            <a:ext cx="69058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http://www.robots.ox.ac.uk/~vgg/research/very_deep/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499852"/>
            <a:ext cx="3958467" cy="3369242"/>
          </a:xfrm>
        </p:spPr>
        <p:txBody>
          <a:bodyPr/>
          <a:lstStyle/>
          <a:p>
            <a:r>
              <a:rPr lang="en-US" dirty="0"/>
              <a:t>Load the packages</a:t>
            </a:r>
          </a:p>
          <a:p>
            <a:endParaRPr lang="en-US" dirty="0"/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</a:t>
            </a:r>
          </a:p>
          <a:p>
            <a:pPr lvl="1"/>
            <a:r>
              <a:rPr lang="en-US" dirty="0"/>
              <a:t>500 MB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11B-6F93-4B0C-97BF-2B92D6E9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7372770" cy="88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047F3-A811-44BA-873F-59250945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335041"/>
            <a:ext cx="4690562" cy="8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/>
          </a:bodyPr>
          <a:lstStyle/>
          <a:p>
            <a:r>
              <a:rPr lang="en-US" dirty="0"/>
              <a:t>Very deep:  16 layers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DAC0-DC04-4681-B414-8E0A1C06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87" y="3829012"/>
            <a:ext cx="79914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 Geoffrey E. Hinton,  University of Toronto, 2012</a:t>
            </a:r>
          </a:p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Image result for alexnet">
            <a:extLst>
              <a:ext uri="{FF2B5EF4-FFF2-40B4-BE49-F238E27FC236}">
                <a16:creationId xmlns:a16="http://schemas.microsoft.com/office/drawing/2014/main" id="{19B2C63D-BD64-4FA0-9D53-F81042C1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09" y="3939031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and Feature Hierarchies 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383" y="199471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 deep networks work?</a:t>
                </a:r>
              </a:p>
              <a:p>
                <a:r>
                  <a:rPr lang="en-US" dirty="0"/>
                  <a:t>Recap:  Neural networks composed of basic units: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one linear output (in a hidden or output layer)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input to the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= bias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54" y="3323985"/>
            <a:ext cx="3301634" cy="2196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223596" y="4084385"/>
            <a:ext cx="442414" cy="18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3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44832</TotalTime>
  <Words>2719</Words>
  <Application>Microsoft Macintosh PowerPoint</Application>
  <PresentationFormat>Widescreen</PresentationFormat>
  <Paragraphs>636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Wingdings</vt:lpstr>
      <vt:lpstr>Retrospect</vt:lpstr>
      <vt:lpstr>Lecture 10  Convolutional and  Deep Neural Networks</vt:lpstr>
      <vt:lpstr>Outline</vt:lpstr>
      <vt:lpstr>Large-Scale Image Classification</vt:lpstr>
      <vt:lpstr>ImageNet (2009) </vt:lpstr>
      <vt:lpstr>ILSVRC </vt:lpstr>
      <vt:lpstr>Deep Networks Enter 2012</vt:lpstr>
      <vt:lpstr>Alex Net</vt:lpstr>
      <vt:lpstr>Outline</vt:lpstr>
      <vt:lpstr>Neural Network Units</vt:lpstr>
      <vt:lpstr>Linear Feature</vt:lpstr>
      <vt:lpstr>Tuning to a Feature </vt:lpstr>
      <vt:lpstr>Classifying a Nonlinear Region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a Sliding Window</vt:lpstr>
      <vt:lpstr>Convolution in 1D</vt:lpstr>
      <vt:lpstr>1D Convolution Example</vt:lpstr>
      <vt:lpstr>Properties of Convolution</vt:lpstr>
      <vt:lpstr>Convolution in 2D</vt:lpstr>
      <vt:lpstr>Convolution and Matched Filter</vt:lpstr>
      <vt:lpstr>Terminology</vt:lpstr>
      <vt:lpstr>Boundary Conditions</vt:lpstr>
      <vt:lpstr>PowerPoint Presentation</vt:lpstr>
      <vt:lpstr>Convolution 2D Example </vt:lpstr>
      <vt:lpstr>Example Convolution in Python</vt:lpstr>
      <vt:lpstr>Using convolution for averaging with different boundary options</vt:lpstr>
      <vt:lpstr>Averaging with different window sizes</vt:lpstr>
      <vt:lpstr>Averaging vs. Gaussian Filtering for Noise Removal</vt:lpstr>
      <vt:lpstr>Gradient filter (edge detection)</vt:lpstr>
      <vt:lpstr>Computing gradients using Sobel filter</vt:lpstr>
      <vt:lpstr>Outline</vt:lpstr>
      <vt:lpstr>Classic CNN Structure</vt:lpstr>
      <vt:lpstr>Convolutional Inputs &amp; Outputs</vt:lpstr>
      <vt:lpstr>Convolutions with Multiple Channels</vt:lpstr>
      <vt:lpstr>Activation and Sub-Sampling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Outline</vt:lpstr>
      <vt:lpstr>Pre-Trained Networks</vt:lpstr>
      <vt:lpstr>VGG16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Try It Yourself!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684</cp:revision>
  <cp:lastPrinted>2016-11-15T13:10:04Z</cp:lastPrinted>
  <dcterms:created xsi:type="dcterms:W3CDTF">2015-03-22T11:15:32Z</dcterms:created>
  <dcterms:modified xsi:type="dcterms:W3CDTF">2018-04-08T15:34:53Z</dcterms:modified>
</cp:coreProperties>
</file>